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3" r:id="rId4"/>
    <p:sldId id="262" r:id="rId5"/>
    <p:sldId id="261" r:id="rId6"/>
    <p:sldId id="258" r:id="rId7"/>
    <p:sldId id="259" r:id="rId8"/>
    <p:sldId id="260" r:id="rId9"/>
    <p:sldId id="264" r:id="rId10"/>
    <p:sldId id="268" r:id="rId11"/>
    <p:sldId id="265" r:id="rId12"/>
    <p:sldId id="267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788"/>
  </p:normalViewPr>
  <p:slideViewPr>
    <p:cSldViewPr snapToGrid="0">
      <p:cViewPr varScale="1">
        <p:scale>
          <a:sx n="111" d="100"/>
          <a:sy n="111" d="100"/>
        </p:scale>
        <p:origin x="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3/21/24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16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0" name="Rectangle 18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32" name="Rectangle 22">
            <a:extLst>
              <a:ext uri="{FF2B5EF4-FFF2-40B4-BE49-F238E27FC236}">
                <a16:creationId xmlns:a16="http://schemas.microsoft.com/office/drawing/2014/main" id="{4434DCA8-BC57-40AE-94D7-754460957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24">
            <a:extLst>
              <a:ext uri="{FF2B5EF4-FFF2-40B4-BE49-F238E27FC236}">
                <a16:creationId xmlns:a16="http://schemas.microsoft.com/office/drawing/2014/main" id="{E93A23A1-FB7B-4C57-8240-0B6015C1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43CA6E1-DE85-4998-B1CA-2B617EDF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744" y="671208"/>
            <a:ext cx="10937716" cy="5551283"/>
          </a:xfrm>
          <a:prstGeom prst="rect">
            <a:avLst/>
          </a:prstGeom>
          <a:noFill/>
          <a:ln w="22225" cap="flat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D162A3C-D7A8-4B2A-94B1-73192CBC5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184" y="3174136"/>
            <a:ext cx="777240" cy="6064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B8F1012-6DEE-4829-9F32-620A71109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7976" y="3174136"/>
            <a:ext cx="777240" cy="606425"/>
          </a:xfrm>
          <a:prstGeom prst="rect">
            <a:avLst/>
          </a:prstGeom>
        </p:spPr>
      </p:pic>
      <p:sp>
        <p:nvSpPr>
          <p:cNvPr id="5" name="AutoShape 4" descr="rusínske sviatky">
            <a:extLst>
              <a:ext uri="{FF2B5EF4-FFF2-40B4-BE49-F238E27FC236}">
                <a16:creationId xmlns:a16="http://schemas.microsoft.com/office/drawing/2014/main" id="{275E052C-3718-CC61-A477-F3C742B1CC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28800" y="1092200"/>
            <a:ext cx="88392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AutoShape 6" descr="rusínske sviatky">
            <a:extLst>
              <a:ext uri="{FF2B5EF4-FFF2-40B4-BE49-F238E27FC236}">
                <a16:creationId xmlns:a16="http://schemas.microsoft.com/office/drawing/2014/main" id="{32C8C680-DF41-9C5A-9B79-70CF6F3867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1200" y="1244600"/>
            <a:ext cx="88392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181C08C7-2E64-C3FC-E48C-90D0F3CD32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9" t="34857" r="37262" b="17587"/>
          <a:stretch/>
        </p:blipFill>
        <p:spPr>
          <a:xfrm>
            <a:off x="1899335" y="1149305"/>
            <a:ext cx="8374418" cy="4615479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A4BA556A-F144-3F21-430D-FF4006EA6DDF}"/>
              </a:ext>
            </a:extLst>
          </p:cNvPr>
          <p:cNvSpPr txBox="1"/>
          <p:nvPr/>
        </p:nvSpPr>
        <p:spPr>
          <a:xfrm>
            <a:off x="6893532" y="5141588"/>
            <a:ext cx="3380221" cy="6231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 defTabSz="484632">
              <a:spcAft>
                <a:spcPts val="600"/>
              </a:spcAft>
            </a:pPr>
            <a:r>
              <a:rPr lang="sk-SK" sz="3392" b="1" kern="120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Tradičná „</a:t>
            </a:r>
            <a:r>
              <a:rPr lang="sk-SK" sz="3392" b="1" kern="120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vilija</a:t>
            </a:r>
            <a:r>
              <a:rPr lang="sk-SK" sz="1908" kern="120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“</a:t>
            </a:r>
            <a:endParaRPr lang="sk-SK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87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066F8AE-A5C7-4B3E-B1DA-D0B62405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8E901E-6697-44E3-9533-1457FA4F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15452A-514A-4763-9932-37302A8D6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0EC146D-CF08-4B34-ADEB-2F0296F9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FBA240-87AB-400A-9292-7DC6F3E55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733538D-5433-42E7-AA08-DC5FDEDA4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152C3F3-2C2D-1BA5-504C-98B66EAD86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41" b="111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4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5C1352-ABF8-345C-A829-F91037598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Čo sa deje po večeri?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4956B3A-345F-C7FE-7BDE-BFA159CE8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4800599" cy="3134270"/>
          </a:xfrm>
        </p:spPr>
        <p:txBody>
          <a:bodyPr>
            <a:normAutofit/>
          </a:bodyPr>
          <a:lstStyle/>
          <a:p>
            <a:pPr algn="just"/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Po večeri sa idú rozbaliť darčeky, čo doniesol Ježiško a na stôl sa dajú koláče. </a:t>
            </a:r>
          </a:p>
          <a:p>
            <a:pPr algn="just"/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Špeciálnym koláčom je </a:t>
            </a:r>
            <a:r>
              <a:rPr lang="sk-SK" b="1" i="0" u="none" strike="noStrike" dirty="0" err="1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Štedrák</a:t>
            </a:r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, ktorý sa skladá zo štyroch vrstiev (maková, tvarohová, orechová, džem) a medzi nimi je cesto.</a:t>
            </a:r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1BC83C85-09B3-77C4-EA7A-CF5929EBC0F9}"/>
              </a:ext>
            </a:extLst>
          </p:cNvPr>
          <p:cNvSpPr txBox="1"/>
          <p:nvPr/>
        </p:nvSpPr>
        <p:spPr>
          <a:xfrm>
            <a:off x="1609726" y="5691202"/>
            <a:ext cx="257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Zdroj: Ivana </a:t>
            </a:r>
            <a:r>
              <a:rPr lang="sk-SK" dirty="0" err="1"/>
              <a:t>Gidová</a:t>
            </a:r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A45679B-B804-7500-3600-32D743B83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788" y="2509923"/>
            <a:ext cx="5245140" cy="336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3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DC878D9A-77BE-4701-AE3D-EEFC53CD5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F643BE08-0ED1-4B73-AC6D-B7E26A59C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956B2094-7FC0-45FC-BFED-3CB88CEE6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A4B640-BB7F-4272-A710-068DBA9F9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0895C0F-C395-BDE3-BA82-0106F58BD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35508"/>
            <a:ext cx="5834063" cy="1583252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sk-SK" b="0" i="0" u="none" strike="noStrike" dirty="0">
                <a:effectLst/>
                <a:latin typeface="PT Sans" panose="020B0503020203020204" pitchFamily="34" charset="0"/>
              </a:rPr>
              <a:t>Na rusínske sviatky chodili po dedine aj </a:t>
            </a:r>
            <a:r>
              <a:rPr lang="sk-SK" b="1" i="0" u="none" strike="noStrike" dirty="0" err="1">
                <a:effectLst/>
                <a:latin typeface="PT Sans" panose="020B0503020203020204" pitchFamily="34" charset="0"/>
              </a:rPr>
              <a:t>koledníci</a:t>
            </a:r>
            <a:r>
              <a:rPr lang="sk-SK" b="0" i="0" u="none" strike="noStrike" dirty="0">
                <a:effectLst/>
                <a:latin typeface="PT Sans" panose="020B0503020203020204" pitchFamily="34" charset="0"/>
              </a:rPr>
              <a:t>. Chodili od domu k domu, spievali rusínske koledy a vinšovali. </a:t>
            </a:r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3253DEC-060D-9B2C-7302-5F9B6D20C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3" t="12058" r="9313" b="6471"/>
          <a:stretch/>
        </p:blipFill>
        <p:spPr>
          <a:xfrm>
            <a:off x="0" y="-1"/>
            <a:ext cx="5600700" cy="3667631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9DB3114C-1442-06F5-717A-35226BE81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2537283"/>
            <a:ext cx="6591300" cy="4320718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0907C3C4-1026-C6AC-328A-F16B1B3174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12" t="26176" r="32843" b="17353"/>
          <a:stretch/>
        </p:blipFill>
        <p:spPr>
          <a:xfrm>
            <a:off x="0" y="3667630"/>
            <a:ext cx="5600700" cy="316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8181A50-C8BE-4392-983D-C06579080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0" descr="Interreg.png">
            <a:extLst>
              <a:ext uri="{FF2B5EF4-FFF2-40B4-BE49-F238E27FC236}">
                <a16:creationId xmlns:a16="http://schemas.microsoft.com/office/drawing/2014/main" id="{F74BD63D-9753-866C-FDED-754E1FA00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334" y="1563688"/>
            <a:ext cx="10583332" cy="373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32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Obrázok 0" descr="Interreg.png">
            <a:extLst>
              <a:ext uri="{FF2B5EF4-FFF2-40B4-BE49-F238E27FC236}">
                <a16:creationId xmlns:a16="http://schemas.microsoft.com/office/drawing/2014/main" id="{D9744963-C7FD-B42E-E6B0-6723E1F43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71" y="2330450"/>
            <a:ext cx="7676762" cy="270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Obrázok 1">
            <a:extLst>
              <a:ext uri="{FF2B5EF4-FFF2-40B4-BE49-F238E27FC236}">
                <a16:creationId xmlns:a16="http://schemas.microsoft.com/office/drawing/2014/main" id="{AEAE0072-DF92-A3CB-C0F9-C328DCBB4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9" y="2732087"/>
            <a:ext cx="3071811" cy="187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135795-AA96-73EC-38E5-1251B20E5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198596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E17FADF-73F3-AC6A-48A5-94ACEB85045D}"/>
              </a:ext>
            </a:extLst>
          </p:cNvPr>
          <p:cNvSpPr txBox="1"/>
          <p:nvPr/>
        </p:nvSpPr>
        <p:spPr>
          <a:xfrm>
            <a:off x="2750344" y="1282284"/>
            <a:ext cx="6563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/>
              <a:t>Zabudnutá krajina </a:t>
            </a:r>
            <a:r>
              <a:rPr lang="sk-SK" sz="2800" b="1" dirty="0" err="1"/>
              <a:t>Lemkow</a:t>
            </a:r>
            <a:r>
              <a:rPr lang="sk-SK" sz="2800" b="1" dirty="0"/>
              <a:t> a </a:t>
            </a:r>
            <a:r>
              <a:rPr lang="sk-SK" sz="2800" b="1" dirty="0" err="1"/>
              <a:t>Rusnakov</a:t>
            </a:r>
            <a:endParaRPr lang="sk-SK" sz="2800" b="1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FE0F624C-FFFF-AD3F-7728-26C5B3BCDDB2}"/>
              </a:ext>
            </a:extLst>
          </p:cNvPr>
          <p:cNvSpPr txBox="1"/>
          <p:nvPr/>
        </p:nvSpPr>
        <p:spPr>
          <a:xfrm>
            <a:off x="2750343" y="5272195"/>
            <a:ext cx="6563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/>
              <a:t>Tradičná vianočná vigília</a:t>
            </a:r>
          </a:p>
        </p:txBody>
      </p:sp>
    </p:spTree>
    <p:extLst>
      <p:ext uri="{BB962C8B-B14F-4D97-AF65-F5344CB8AC3E}">
        <p14:creationId xmlns:p14="http://schemas.microsoft.com/office/powerpoint/2010/main" val="13367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173BC-26C6-6F01-DCD7-CE5BD9197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Sviatok Narodenia Ježiša Krista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DDC4D11-EFB1-E1DF-A623-9E2B44073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10077449" cy="3318936"/>
          </a:xfrm>
        </p:spPr>
        <p:txBody>
          <a:bodyPr/>
          <a:lstStyle/>
          <a:p>
            <a:pPr marL="0" indent="0" algn="ctr">
              <a:buNone/>
            </a:pPr>
            <a:r>
              <a:rPr lang="sk-SK" b="1" i="0" u="none" strike="noStrike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Sviatok NARODENIA JEŽIŠA KRISTA</a:t>
            </a:r>
            <a:r>
              <a:rPr lang="sk-SK" b="0" i="0" u="none" strike="noStrike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  (cirkevnoslovansky </a:t>
            </a:r>
          </a:p>
          <a:p>
            <a:pPr marL="0" indent="0" algn="ctr">
              <a:buNone/>
            </a:pPr>
            <a:r>
              <a:rPr lang="sk-SK" b="1" i="0" u="none" strike="noStrike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ROŽDESTVO ISUSA CHRISTA</a:t>
            </a:r>
            <a:r>
              <a:rPr lang="sk-SK" b="0" i="0" u="none" strike="noStrike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) – patria v Gréckokatolíckej cirkvi na Slovensku medzi najväčšie sviatky liturgického roka. Presný názov sviatku znie: NARODENIE PODĽA TELA NÁŠHO PÁNA, BOHA A SPASITEĽA JEŽIŠA KRISTA.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46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066641-0499-73AA-9770-3C0A95CE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4" y="867832"/>
            <a:ext cx="10572749" cy="1303867"/>
          </a:xfrm>
        </p:spPr>
        <p:txBody>
          <a:bodyPr>
            <a:normAutofit fontScale="90000"/>
          </a:bodyPr>
          <a:lstStyle/>
          <a:p>
            <a:r>
              <a:rPr lang="sk-SK" b="1" dirty="0"/>
              <a:t>Čo predchádza samotným vianočným sviatkom?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13F6633-BFCD-B080-55AE-19FB53F7C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1757893"/>
          </a:xfrm>
        </p:spPr>
        <p:txBody>
          <a:bodyPr/>
          <a:lstStyle/>
          <a:p>
            <a:pPr marL="0" indent="0" algn="just">
              <a:buNone/>
            </a:pPr>
            <a:r>
              <a:rPr lang="sk-SK" b="1" i="0" u="none" strike="noStrike" dirty="0" err="1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Filipovka</a:t>
            </a:r>
            <a:r>
              <a:rPr lang="sk-SK" b="0" i="0" u="none" strike="noStrike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. Sviatku Narodenia predchádza 40-dňový pôst, ľudovo nazýva </a:t>
            </a:r>
            <a:r>
              <a:rPr lang="sk-SK" b="0" i="0" u="none" strike="noStrike" dirty="0" err="1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Filipovka</a:t>
            </a:r>
            <a:r>
              <a:rPr lang="sk-SK" b="0" i="0" u="none" strike="noStrike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, ktorá sa začína 15. novembra, deň po sviatku sv. Filipa. </a:t>
            </a:r>
            <a:r>
              <a:rPr lang="sk-SK" b="0" i="0" u="none" strike="noStrike" dirty="0" err="1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Filipovka</a:t>
            </a:r>
            <a:r>
              <a:rPr lang="sk-SK" b="0" i="0" u="none" strike="noStrike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 je liturgické obdobie podobné Adventu v Latinskej cirkvi, má však viac pôstny charakter.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9668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BE4B36-488F-3E09-0F63-44E549BC5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Rusínsky vianočný pozdrav </a:t>
            </a:r>
            <a:br>
              <a:rPr lang="sk-SK" dirty="0"/>
            </a:br>
            <a:r>
              <a:rPr lang="sk-SK" b="1" i="0" u="none" strike="noStrike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sk-SK" b="1" i="1" u="none" strike="noStrike" dirty="0" err="1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Christos</a:t>
            </a:r>
            <a:r>
              <a:rPr lang="sk-SK" b="1" i="1" u="none" strike="noStrike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k-SK" b="1" i="1" u="none" strike="noStrike" dirty="0" err="1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raždajetsja</a:t>
            </a:r>
            <a:r>
              <a:rPr lang="sk-SK" b="1" i="1" u="none" strike="noStrike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!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DD06D88-1C6A-DD2E-0608-E8E7EE27D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k-SK" b="0" i="0" u="none" strike="noStrike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Zvláštnosťou tohto obdobia v Gréckokatolíckej cirkvi je aj osobitný pozdrav, ktorým sa gréckokatolíci navzájom pozdravujú v období sviatku Narodenia Pána (od 25. do 31. decembra): </a:t>
            </a:r>
            <a:r>
              <a:rPr lang="sk-SK" b="0" i="0" u="none" strike="noStrike" dirty="0" err="1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Christos</a:t>
            </a:r>
            <a:r>
              <a:rPr lang="sk-SK" b="0" i="0" u="none" strike="noStrike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sk-SK" b="0" i="0" u="none" strike="noStrike" dirty="0" err="1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raždajestja</a:t>
            </a:r>
            <a:r>
              <a:rPr lang="sk-SK" b="0" i="0" u="none" strike="noStrike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! Odpoveď: </a:t>
            </a:r>
            <a:r>
              <a:rPr lang="sk-SK" b="0" i="0" u="none" strike="noStrike" dirty="0" err="1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Slavite</a:t>
            </a:r>
            <a:r>
              <a:rPr lang="sk-SK" b="0" i="0" u="none" strike="noStrike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 jeho! </a:t>
            </a:r>
          </a:p>
          <a:p>
            <a:pPr marL="0" indent="0" algn="ctr">
              <a:buNone/>
            </a:pPr>
            <a:r>
              <a:rPr lang="sk-SK" b="0" i="0" u="none" strike="noStrike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[Po slovensky: Kristus sa rodí! Odpoveď: Oslavujme ho!]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053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4CA095-2355-97D4-ADF7-BD3699C6B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982133"/>
            <a:ext cx="9601195" cy="1060980"/>
          </a:xfrm>
        </p:spPr>
        <p:txBody>
          <a:bodyPr/>
          <a:lstStyle/>
          <a:p>
            <a:r>
              <a:rPr lang="sk-SK" dirty="0"/>
              <a:t>Tradičná vianočná vigília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D2414E7-C70F-6165-ED9F-E659F25D4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14602"/>
            <a:ext cx="9601195" cy="3014662"/>
          </a:xfrm>
        </p:spPr>
        <p:txBody>
          <a:bodyPr/>
          <a:lstStyle/>
          <a:p>
            <a:pPr marL="0" indent="0" algn="just">
              <a:buNone/>
            </a:pPr>
            <a:r>
              <a:rPr lang="sk-SK" dirty="0">
                <a:latin typeface="+mj-lt"/>
              </a:rPr>
              <a:t>U </a:t>
            </a:r>
            <a:r>
              <a:rPr lang="sk-SK" dirty="0" err="1">
                <a:latin typeface="+mj-lt"/>
              </a:rPr>
              <a:t>Rusínov</a:t>
            </a:r>
            <a:r>
              <a:rPr lang="sk-SK" dirty="0">
                <a:latin typeface="+mj-lt"/>
              </a:rPr>
              <a:t> žijúcich na východe a severovýchode Slovenska nezačínajú Vianoce 24. decembra podľa Gregoriánskeho kalendára, ale sú posunuté o 13 dní, keďže </a:t>
            </a:r>
            <a:r>
              <a:rPr lang="sk-SK" dirty="0" err="1">
                <a:latin typeface="+mj-lt"/>
              </a:rPr>
              <a:t>Rusíni</a:t>
            </a:r>
            <a:r>
              <a:rPr lang="sk-SK" dirty="0">
                <a:latin typeface="+mj-lt"/>
              </a:rPr>
              <a:t> sa riadia Juliánskym kalendárom. </a:t>
            </a:r>
            <a:r>
              <a:rPr lang="sk-SK" b="0" i="0" u="none" strike="noStrike" dirty="0">
                <a:solidFill>
                  <a:srgbClr val="222222"/>
                </a:solidFill>
                <a:effectLst/>
                <a:latin typeface="+mj-lt"/>
              </a:rPr>
              <a:t>A tak sú rusínske sviatky o takmer dva týždne neskôr, a to </a:t>
            </a:r>
            <a:r>
              <a:rPr lang="sk-SK" b="1" i="0" u="none" strike="noStrike" dirty="0">
                <a:solidFill>
                  <a:srgbClr val="222222"/>
                </a:solidFill>
                <a:effectLst/>
                <a:latin typeface="+mj-lt"/>
              </a:rPr>
              <a:t>6. januára</a:t>
            </a:r>
            <a:r>
              <a:rPr lang="sk-SK" b="0" i="0" u="none" strike="noStrike" dirty="0">
                <a:solidFill>
                  <a:srgbClr val="222222"/>
                </a:solidFill>
                <a:effectLst/>
                <a:latin typeface="+mj-lt"/>
              </a:rPr>
              <a:t>.</a:t>
            </a:r>
            <a:endParaRPr lang="sk-SK" dirty="0">
              <a:solidFill>
                <a:srgbClr val="222222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sk-SK" b="0" i="0" u="none" strike="noStrike" dirty="0">
                <a:solidFill>
                  <a:srgbClr val="222222"/>
                </a:solidFill>
                <a:effectLst/>
                <a:latin typeface="+mj-lt"/>
              </a:rPr>
              <a:t>Každý dodržiava nejaké </a:t>
            </a:r>
            <a:r>
              <a:rPr lang="sk-SK" b="1" i="0" u="none" strike="noStrike" dirty="0">
                <a:solidFill>
                  <a:srgbClr val="222222"/>
                </a:solidFill>
                <a:effectLst/>
                <a:latin typeface="+mj-lt"/>
              </a:rPr>
              <a:t>tradície</a:t>
            </a:r>
            <a:r>
              <a:rPr lang="sk-SK" b="0" i="0" u="none" strike="noStrike" dirty="0">
                <a:solidFill>
                  <a:srgbClr val="222222"/>
                </a:solidFill>
                <a:effectLst/>
                <a:latin typeface="+mj-lt"/>
              </a:rPr>
              <a:t>. A nie je to inak ani na rusínske sviatky. </a:t>
            </a:r>
          </a:p>
          <a:p>
            <a:pPr marL="0" indent="0" algn="just">
              <a:buNone/>
            </a:pPr>
            <a:r>
              <a:rPr lang="sk-SK" b="0" i="0" u="none" strike="noStrike" dirty="0">
                <a:solidFill>
                  <a:srgbClr val="222222"/>
                </a:solidFill>
                <a:effectLst/>
                <a:latin typeface="+mj-lt"/>
              </a:rPr>
              <a:t>V minulosti sa dodržiavalo oveľa viac tradícií ako teraz. Postupne však miznú aj tie. </a:t>
            </a:r>
            <a:r>
              <a:rPr lang="sk-SK" dirty="0">
                <a:solidFill>
                  <a:srgbClr val="222222"/>
                </a:solidFill>
                <a:latin typeface="+mj-lt"/>
              </a:rPr>
              <a:t>My si v tejto prezentácii pripomenieme, priblížime aspoň niektoré z nich.</a:t>
            </a:r>
            <a:endParaRPr lang="sk-S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113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4" name="Rectangle 3093">
            <a:extLst>
              <a:ext uri="{FF2B5EF4-FFF2-40B4-BE49-F238E27FC236}">
                <a16:creationId xmlns:a16="http://schemas.microsoft.com/office/drawing/2014/main" id="{75E66D3F-14EA-4BCD-819B-EEF581746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96" name="Group 3095">
            <a:extLst>
              <a:ext uri="{FF2B5EF4-FFF2-40B4-BE49-F238E27FC236}">
                <a16:creationId xmlns:a16="http://schemas.microsoft.com/office/drawing/2014/main" id="{D49D3EDE-CC3B-4573-A04B-26F32F1B2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3097" name="Picture 3096">
              <a:extLst>
                <a:ext uri="{FF2B5EF4-FFF2-40B4-BE49-F238E27FC236}">
                  <a16:creationId xmlns:a16="http://schemas.microsoft.com/office/drawing/2014/main" id="{700D0D4B-CC81-434D-B595-71AA69192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098" name="Rectangle 3097">
              <a:extLst>
                <a:ext uri="{FF2B5EF4-FFF2-40B4-BE49-F238E27FC236}">
                  <a16:creationId xmlns:a16="http://schemas.microsoft.com/office/drawing/2014/main" id="{B8047919-8C66-4EF3-9979-FB7112EB6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k-SK"/>
            </a:p>
          </p:txBody>
        </p:sp>
        <p:pic>
          <p:nvPicPr>
            <p:cNvPr id="3099" name="Picture 3098">
              <a:extLst>
                <a:ext uri="{FF2B5EF4-FFF2-40B4-BE49-F238E27FC236}">
                  <a16:creationId xmlns:a16="http://schemas.microsoft.com/office/drawing/2014/main" id="{C00195C4-7BCF-469C-A003-AC2F0D2F9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100" name="Picture 3099">
              <a:extLst>
                <a:ext uri="{FF2B5EF4-FFF2-40B4-BE49-F238E27FC236}">
                  <a16:creationId xmlns:a16="http://schemas.microsoft.com/office/drawing/2014/main" id="{CEE82425-33CD-4CF1-9623-91BECE687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AE62BC5-F676-EF9A-BE0B-6EE09FF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1" y="748747"/>
            <a:ext cx="4802185" cy="1303867"/>
          </a:xfrm>
        </p:spPr>
        <p:txBody>
          <a:bodyPr>
            <a:normAutofit/>
          </a:bodyPr>
          <a:lstStyle/>
          <a:p>
            <a:r>
              <a:rPr lang="sk-SK" sz="4100" b="1" dirty="0">
                <a:solidFill>
                  <a:srgbClr val="262626"/>
                </a:solidFill>
              </a:rPr>
              <a:t>Zvyky na Štedrý deň</a:t>
            </a:r>
          </a:p>
        </p:txBody>
      </p:sp>
      <p:sp>
        <p:nvSpPr>
          <p:cNvPr id="3102" name="Rectangle 3101">
            <a:extLst>
              <a:ext uri="{FF2B5EF4-FFF2-40B4-BE49-F238E27FC236}">
                <a16:creationId xmlns:a16="http://schemas.microsoft.com/office/drawing/2014/main" id="{DD5289D1-D3B7-4C53-823E-280A79C0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Zamrznutý potok - Fotografia - Fotogaléria | ePhoto.sk - foto, fotografie,  fotoaparáty">
            <a:extLst>
              <a:ext uri="{FF2B5EF4-FFF2-40B4-BE49-F238E27FC236}">
                <a16:creationId xmlns:a16="http://schemas.microsoft.com/office/drawing/2014/main" id="{6852AFCB-332F-6A92-1783-8F5436C6C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6891" y="1383660"/>
            <a:ext cx="3068009" cy="409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04" name="Straight Connector 3103">
            <a:extLst>
              <a:ext uri="{FF2B5EF4-FFF2-40B4-BE49-F238E27FC236}">
                <a16:creationId xmlns:a16="http://schemas.microsoft.com/office/drawing/2014/main" id="{A456CE10-0EE3-4503-ACF3-1D53A6FDB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0815327-C51B-BA8E-C71B-DEDACC990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897" y="1878702"/>
            <a:ext cx="4347402" cy="3836287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90000"/>
              </a:lnSpc>
            </a:pPr>
            <a:r>
              <a:rPr lang="sk-SK" sz="2000" b="0" i="0" u="none" strike="noStrike" dirty="0">
                <a:solidFill>
                  <a:srgbClr val="262626"/>
                </a:solidFill>
                <a:effectLst/>
                <a:latin typeface="PT Sans" panose="020B0503020203020204" pitchFamily="34" charset="0"/>
              </a:rPr>
              <a:t>Niekedy na</a:t>
            </a:r>
            <a:r>
              <a:rPr lang="sk-SK" sz="2000" b="1" i="0" u="none" strike="noStrike" dirty="0">
                <a:solidFill>
                  <a:srgbClr val="262626"/>
                </a:solidFill>
                <a:effectLst/>
                <a:latin typeface="PT Sans" panose="020B0503020203020204" pitchFamily="34" charset="0"/>
              </a:rPr>
              <a:t> Štedrý deň</a:t>
            </a:r>
            <a:r>
              <a:rPr lang="sk-SK" sz="2000" b="0" i="0" u="none" strike="noStrike" dirty="0">
                <a:solidFill>
                  <a:srgbClr val="262626"/>
                </a:solidFill>
                <a:effectLst/>
                <a:latin typeface="PT Sans" panose="020B0503020203020204" pitchFamily="34" charset="0"/>
              </a:rPr>
              <a:t> ľudia až do večere nič nejedli. </a:t>
            </a:r>
          </a:p>
          <a:p>
            <a:pPr algn="just">
              <a:lnSpc>
                <a:spcPct val="90000"/>
              </a:lnSpc>
            </a:pPr>
            <a:r>
              <a:rPr lang="sk-SK" sz="2000" b="0" i="0" u="none" strike="noStrike" dirty="0">
                <a:solidFill>
                  <a:srgbClr val="262626"/>
                </a:solidFill>
                <a:effectLst/>
                <a:latin typeface="PT Sans" panose="020B0503020203020204" pitchFamily="34" charset="0"/>
              </a:rPr>
              <a:t>Pred večerou dali najprv </a:t>
            </a:r>
            <a:r>
              <a:rPr lang="sk-SK" sz="2000" b="1" i="0" u="none" strike="noStrike" dirty="0">
                <a:solidFill>
                  <a:srgbClr val="262626"/>
                </a:solidFill>
                <a:effectLst/>
                <a:latin typeface="PT Sans" panose="020B0503020203020204" pitchFamily="34" charset="0"/>
              </a:rPr>
              <a:t>jesť zvieratám</a:t>
            </a:r>
            <a:r>
              <a:rPr lang="sk-SK" sz="2000" b="0" i="0" u="none" strike="noStrike" dirty="0">
                <a:solidFill>
                  <a:srgbClr val="262626"/>
                </a:solidFill>
                <a:effectLst/>
                <a:latin typeface="PT Sans" panose="020B0503020203020204" pitchFamily="34" charset="0"/>
              </a:rPr>
              <a:t> a až potom mohli ísť jesť oni.</a:t>
            </a:r>
          </a:p>
          <a:p>
            <a:pPr algn="just">
              <a:lnSpc>
                <a:spcPct val="90000"/>
              </a:lnSpc>
            </a:pPr>
            <a:r>
              <a:rPr lang="sk-SK" sz="2000" b="0" i="0" u="none" strike="noStrike" dirty="0">
                <a:solidFill>
                  <a:srgbClr val="262626"/>
                </a:solidFill>
                <a:effectLst/>
                <a:latin typeface="PT Sans" panose="020B0503020203020204" pitchFamily="34" charset="0"/>
              </a:rPr>
              <a:t>Predtým si však museli umyť ruky aj tvár, čo robia doteraz, ale už v pohodlí a teple domova. Niekedy sa išli umyť von do </a:t>
            </a:r>
            <a:r>
              <a:rPr lang="sk-SK" sz="2000" b="1" i="0" u="none" strike="noStrike" dirty="0">
                <a:solidFill>
                  <a:srgbClr val="262626"/>
                </a:solidFill>
                <a:effectLst/>
                <a:latin typeface="PT Sans" panose="020B0503020203020204" pitchFamily="34" charset="0"/>
              </a:rPr>
              <a:t>potoka</a:t>
            </a:r>
            <a:r>
              <a:rPr lang="sk-SK" sz="2000" b="0" i="0" u="none" strike="noStrike" dirty="0">
                <a:solidFill>
                  <a:srgbClr val="262626"/>
                </a:solidFill>
                <a:effectLst/>
                <a:latin typeface="PT Sans" panose="020B0503020203020204" pitchFamily="34" charset="0"/>
              </a:rPr>
              <a:t> a podotýkame, že vtedy bývalo ešte veľa snehu a dosť mínusové teploty. Takže najprv museli vyrúbať dieru do ľadu v potoku a následne sa umyť. </a:t>
            </a:r>
            <a:endParaRPr lang="sk-SK" sz="20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3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939BE-AF44-93E0-C389-76B737687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sk-SK" b="1"/>
              <a:t>Stolovanie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1D07C7F-F649-A6E4-DD3C-F64F7F857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6256866" cy="3318936"/>
          </a:xfrm>
        </p:spPr>
        <p:txBody>
          <a:bodyPr>
            <a:normAutofit/>
          </a:bodyPr>
          <a:lstStyle/>
          <a:p>
            <a:r>
              <a:rPr lang="sk-SK" sz="2200" b="0" i="0" u="none" strike="noStrike">
                <a:effectLst/>
                <a:latin typeface="PT Sans" panose="020B0503020203020204" pitchFamily="34" charset="0"/>
              </a:rPr>
              <a:t>Pri stole bolo a aj doteraz je vždy prestreté aj pre </a:t>
            </a:r>
            <a:r>
              <a:rPr lang="sk-SK" sz="2200" b="1" i="0" u="none" strike="noStrike">
                <a:effectLst/>
                <a:latin typeface="PT Sans" panose="020B0503020203020204" pitchFamily="34" charset="0"/>
              </a:rPr>
              <a:t>pocestného</a:t>
            </a:r>
            <a:r>
              <a:rPr lang="sk-SK" sz="2200" b="0" i="0" u="none" strike="noStrike">
                <a:effectLst/>
                <a:latin typeface="PT Sans" panose="020B0503020203020204" pitchFamily="34" charset="0"/>
              </a:rPr>
              <a:t>, čiže o jeden tanier a príbor naviac. </a:t>
            </a:r>
          </a:p>
          <a:p>
            <a:r>
              <a:rPr lang="sk-SK" sz="2200" b="0" i="0" u="none" strike="noStrike">
                <a:effectLst/>
                <a:latin typeface="PT Sans" panose="020B0503020203020204" pitchFamily="34" charset="0"/>
              </a:rPr>
              <a:t>V minulosti však pod stôl dávali aj </a:t>
            </a:r>
            <a:r>
              <a:rPr lang="sk-SK" sz="2200" b="1" i="0" u="none" strike="noStrike">
                <a:effectLst/>
                <a:latin typeface="PT Sans" panose="020B0503020203020204" pitchFamily="34" charset="0"/>
              </a:rPr>
              <a:t>slamu</a:t>
            </a:r>
            <a:r>
              <a:rPr lang="sk-SK" sz="2200" b="0" i="0" u="none" strike="noStrike">
                <a:effectLst/>
                <a:latin typeface="PT Sans" panose="020B0503020203020204" pitchFamily="34" charset="0"/>
              </a:rPr>
              <a:t> a nohy stola obviazali </a:t>
            </a:r>
            <a:r>
              <a:rPr lang="sk-SK" sz="2200" b="1" i="0" u="none" strike="noStrike">
                <a:effectLst/>
                <a:latin typeface="PT Sans" panose="020B0503020203020204" pitchFamily="34" charset="0"/>
              </a:rPr>
              <a:t>reťazou</a:t>
            </a:r>
            <a:r>
              <a:rPr lang="sk-SK" sz="2200" b="0" i="0" u="none" strike="noStrike">
                <a:effectLst/>
                <a:latin typeface="PT Sans" panose="020B0503020203020204" pitchFamily="34" charset="0"/>
              </a:rPr>
              <a:t>, aby bola rodina po celý rok </a:t>
            </a:r>
            <a:r>
              <a:rPr lang="sk-SK" sz="2200" b="1" i="0" u="none" strike="noStrike">
                <a:effectLst/>
                <a:latin typeface="PT Sans" panose="020B0503020203020204" pitchFamily="34" charset="0"/>
              </a:rPr>
              <a:t>súdržná</a:t>
            </a:r>
            <a:r>
              <a:rPr lang="sk-SK" sz="2200" b="0" i="0" u="none" strike="noStrike">
                <a:effectLst/>
                <a:latin typeface="PT Sans" panose="020B0503020203020204" pitchFamily="34" charset="0"/>
              </a:rPr>
              <a:t> a aby mali dostatok </a:t>
            </a:r>
            <a:r>
              <a:rPr lang="sk-SK" sz="2200" b="1" i="0" u="none" strike="noStrike">
                <a:effectLst/>
                <a:latin typeface="PT Sans" panose="020B0503020203020204" pitchFamily="34" charset="0"/>
              </a:rPr>
              <a:t>úrody</a:t>
            </a:r>
            <a:r>
              <a:rPr lang="sk-SK" sz="2200" b="0" i="0" u="none" strike="noStrike">
                <a:effectLst/>
                <a:latin typeface="PT Sans" panose="020B0503020203020204" pitchFamily="34" charset="0"/>
              </a:rPr>
              <a:t>. </a:t>
            </a:r>
          </a:p>
          <a:p>
            <a:r>
              <a:rPr lang="sk-SK" sz="2200" b="0" i="0" u="none" strike="noStrike">
                <a:effectLst/>
                <a:latin typeface="PT Sans" panose="020B0503020203020204" pitchFamily="34" charset="0"/>
              </a:rPr>
              <a:t>Pod obrus sa dali </a:t>
            </a:r>
            <a:r>
              <a:rPr lang="sk-SK" sz="2200" b="1" i="0" u="none" strike="noStrike">
                <a:effectLst/>
                <a:latin typeface="PT Sans" panose="020B0503020203020204" pitchFamily="34" charset="0"/>
              </a:rPr>
              <a:t>peniaze</a:t>
            </a:r>
            <a:r>
              <a:rPr lang="sk-SK" sz="2200" b="0" i="0" u="none" strike="noStrike">
                <a:effectLst/>
                <a:latin typeface="PT Sans" panose="020B0503020203020204" pitchFamily="34" charset="0"/>
              </a:rPr>
              <a:t>, aby bola rodina aj </a:t>
            </a:r>
            <a:r>
              <a:rPr lang="sk-SK" sz="2200" b="1" i="0" u="none" strike="noStrike">
                <a:effectLst/>
                <a:latin typeface="PT Sans" panose="020B0503020203020204" pitchFamily="34" charset="0"/>
              </a:rPr>
              <a:t>bohatá</a:t>
            </a:r>
            <a:r>
              <a:rPr lang="sk-SK" sz="2200" b="0" i="0" u="none" strike="noStrike">
                <a:effectLst/>
                <a:latin typeface="PT Sans" panose="020B0503020203020204" pitchFamily="34" charset="0"/>
              </a:rPr>
              <a:t>.</a:t>
            </a:r>
            <a:endParaRPr lang="sk-SK" sz="2200"/>
          </a:p>
        </p:txBody>
      </p:sp>
      <p:pic>
        <p:nvPicPr>
          <p:cNvPr id="4098" name="Picture 2" descr="Vianočné tradície a štedrovečerné jedlá - VEDA NA DOSAH">
            <a:extLst>
              <a:ext uri="{FF2B5EF4-FFF2-40B4-BE49-F238E27FC236}">
                <a16:creationId xmlns:a16="http://schemas.microsoft.com/office/drawing/2014/main" id="{7EB357A1-30B3-99E5-57DD-F8A5F3917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r="12112" b="5"/>
          <a:stretch/>
        </p:blipFill>
        <p:spPr bwMode="auto">
          <a:xfrm>
            <a:off x="8085026" y="2701180"/>
            <a:ext cx="2739728" cy="2852640"/>
          </a:xfrm>
          <a:prstGeom prst="rect">
            <a:avLst/>
          </a:prstGeom>
          <a:noFill/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977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A4BCD9-BC0B-C751-D597-995D9AE1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Štedrovečerný stôl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5F154EA-4775-55A3-9907-02AC946C3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Oproti jedlu pri klasických Vianociach majú </a:t>
            </a:r>
            <a:r>
              <a:rPr lang="sk-SK" b="0" i="0" u="none" strike="noStrike" dirty="0" err="1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Rusíni</a:t>
            </a:r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 oveľa </a:t>
            </a:r>
            <a:r>
              <a:rPr lang="sk-SK" b="1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bohatšie chody</a:t>
            </a:r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. Po prvé je dôležité zdôrazniť, že od stola nemôže </a:t>
            </a:r>
            <a:r>
              <a:rPr lang="sk-SK" b="1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nikto vstať</a:t>
            </a:r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 okrem gazdinej, až pokiaľ všetci nedojedia a nesfúkne sa sviečka. Gazdiná postupne po každom chode poodnáša misy a špinavé taniere a prinesie ďalšie jedlo</a:t>
            </a:r>
          </a:p>
          <a:p>
            <a:pPr algn="just"/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Ako prvé sa podávajú </a:t>
            </a:r>
            <a:r>
              <a:rPr lang="sk-SK" b="1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oblátky s medom, pečený aj nepečený cesnak, niekde aj domáci „sladký“ chlieb s medom a soľou</a:t>
            </a:r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. </a:t>
            </a:r>
          </a:p>
          <a:p>
            <a:pPr algn="just"/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Druhý chod sú </a:t>
            </a:r>
            <a:r>
              <a:rPr lang="sk-SK" b="1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pirohy</a:t>
            </a:r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,</a:t>
            </a:r>
            <a:r>
              <a:rPr lang="sk-SK" dirty="0">
                <a:solidFill>
                  <a:srgbClr val="222222"/>
                </a:solidFill>
                <a:latin typeface="PT Sans" panose="020B0503020203020204" pitchFamily="34" charset="0"/>
              </a:rPr>
              <a:t> pri príprave ktorých sa nemôže použiť žiadny nástroj, všetko sa musí robiť ručne</a:t>
            </a:r>
          </a:p>
          <a:p>
            <a:pPr algn="just"/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Následne sa podáva </a:t>
            </a:r>
            <a:r>
              <a:rPr lang="sk-SK" b="1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hríbová polievka</a:t>
            </a:r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 a tzv. </a:t>
            </a:r>
            <a:r>
              <a:rPr lang="sk-SK" b="1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„</a:t>
            </a:r>
            <a:r>
              <a:rPr lang="sk-SK" b="1" i="0" u="none" strike="noStrike" dirty="0" err="1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koločena</a:t>
            </a:r>
            <a:r>
              <a:rPr lang="sk-SK" b="1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“ fazuľa</a:t>
            </a:r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 s uvarenými zemiakmi, ktoré sú oddelené. „</a:t>
            </a:r>
            <a:r>
              <a:rPr lang="sk-SK" b="0" i="0" u="none" strike="noStrike" dirty="0" err="1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Koločena</a:t>
            </a:r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“ fazuľa je vlastne ako keby taký prívarok, len fazuľový, je to rozmixovaná uvarená fazuľa s cesnakom, pomastená olejom s praženou cibuľkou. </a:t>
            </a:r>
          </a:p>
          <a:p>
            <a:pPr algn="just"/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Po tomto chode nasleduje </a:t>
            </a:r>
            <a:r>
              <a:rPr lang="sk-SK" b="1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ryba so zemiakovým šalátom</a:t>
            </a:r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. </a:t>
            </a:r>
          </a:p>
          <a:p>
            <a:pPr algn="just"/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Niekde podávajú po rybe aj </a:t>
            </a:r>
            <a:r>
              <a:rPr lang="sk-SK" b="1" i="0" u="none" strike="noStrike" dirty="0" err="1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bobaľky</a:t>
            </a:r>
            <a:r>
              <a:rPr lang="sk-SK" b="1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 s makom</a:t>
            </a:r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 a niektorí mávajú aj </a:t>
            </a:r>
            <a:r>
              <a:rPr lang="sk-SK" b="1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kapustnicu</a:t>
            </a:r>
            <a:r>
              <a:rPr lang="sk-SK" b="0" i="0" u="none" strike="noStrike" dirty="0">
                <a:solidFill>
                  <a:srgbClr val="222222"/>
                </a:solidFill>
                <a:effectLst/>
                <a:latin typeface="PT Sans" panose="020B0503020203020204" pitchFamily="34" charset="0"/>
              </a:rPr>
              <a:t>.</a:t>
            </a:r>
            <a:endParaRPr lang="sk-SK" dirty="0">
              <a:solidFill>
                <a:srgbClr val="222222"/>
              </a:solidFill>
              <a:latin typeface="PT Sans" panose="020B0503020203020204" pitchFamily="34" charset="0"/>
            </a:endParaRPr>
          </a:p>
          <a:p>
            <a:pPr algn="just"/>
            <a:endParaRPr lang="sk-SK" dirty="0">
              <a:solidFill>
                <a:srgbClr val="222222"/>
              </a:solidFill>
              <a:latin typeface="PT Sans" panose="020B0503020203020204" pitchFamily="34" charset="0"/>
            </a:endParaRPr>
          </a:p>
          <a:p>
            <a:pPr algn="just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93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írodný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Prírodný</Template>
  <TotalTime>220</TotalTime>
  <Words>644</Words>
  <Application>Microsoft Macintosh PowerPoint</Application>
  <PresentationFormat>Širokouhlá</PresentationFormat>
  <Paragraphs>35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8" baseType="lpstr">
      <vt:lpstr>Arial</vt:lpstr>
      <vt:lpstr>Garamond</vt:lpstr>
      <vt:lpstr>PT Sans</vt:lpstr>
      <vt:lpstr>Roboto</vt:lpstr>
      <vt:lpstr>Prírodný</vt:lpstr>
      <vt:lpstr>Prezentácia programu PowerPoint</vt:lpstr>
      <vt:lpstr>Prezentácia programu PowerPoint</vt:lpstr>
      <vt:lpstr>Sviatok Narodenia Ježiša Krista</vt:lpstr>
      <vt:lpstr>Čo predchádza samotným vianočným sviatkom?</vt:lpstr>
      <vt:lpstr>Rusínsky vianočný pozdrav   Christos raždajetsja!</vt:lpstr>
      <vt:lpstr>Tradičná vianočná vigília</vt:lpstr>
      <vt:lpstr>Zvyky na Štedrý deň</vt:lpstr>
      <vt:lpstr>Stolovanie</vt:lpstr>
      <vt:lpstr>Štedrovečerný stôl</vt:lpstr>
      <vt:lpstr>Prezentácia programu PowerPoint</vt:lpstr>
      <vt:lpstr>Čo sa deje po večeri?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Microsoft Office User</dc:creator>
  <cp:lastModifiedBy>Microsoft Office User</cp:lastModifiedBy>
  <cp:revision>21</cp:revision>
  <dcterms:created xsi:type="dcterms:W3CDTF">2023-10-26T09:12:01Z</dcterms:created>
  <dcterms:modified xsi:type="dcterms:W3CDTF">2024-03-21T13:22:11Z</dcterms:modified>
</cp:coreProperties>
</file>